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EB Garamond"/>
      <p:regular r:id="rId22"/>
      <p:bold r:id="rId23"/>
      <p:italic r:id="rId24"/>
      <p:boldItalic r:id="rId25"/>
    </p:embeddedFont>
    <p:embeddedFont>
      <p:font typeface="Gill San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gfO+d9/grn37gnRAxdtQZvNzvc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BGaramond-regular.fntdata"/><Relationship Id="rId21" Type="http://schemas.openxmlformats.org/officeDocument/2006/relationships/slide" Target="slides/slide16.xml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illSans-regular.fntdata"/><Relationship Id="rId25" Type="http://schemas.openxmlformats.org/officeDocument/2006/relationships/font" Target="fonts/EBGaramond-boldItalic.fntdata"/><Relationship Id="rId28" Type="http://customschemas.google.com/relationships/presentationmetadata" Target="metadata"/><Relationship Id="rId27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2567f9c9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2567f9c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42567f9c9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be2c5ebb8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be2c5ebb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7be2c5ebb8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be2c5ebb8_4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be2c5ebb8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7be2c5ebb8_4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be2c5ebb8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be2c5ebb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7be2c5ebb8_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be2c5ebb8_4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be2c5ebb8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7be2c5ebb8_4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be2c5ebb8_4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be2c5ebb8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7be2c5ebb8_4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7be2c5ebb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27be2c5ebb8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be2c5ebb8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be2c5ebb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7be2c5ebb8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be2c5ebb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7be2c5ebb8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be2c5ebb8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7be2c5ebb8_3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be2c5ebb8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7be2c5ebb8_3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be2c5ebb8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7be2c5ebb8_3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be2c5ebb8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be2c5eb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7be2c5ebb8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bg>
      <p:bgPr>
        <a:gradFill>
          <a:gsLst>
            <a:gs pos="0">
              <a:srgbClr val="47619D"/>
            </a:gs>
            <a:gs pos="76000">
              <a:srgbClr val="002763"/>
            </a:gs>
            <a:gs pos="100000">
              <a:srgbClr val="0027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 showMasterSp="0">
  <p:cSld name="2_Custom Layout">
    <p:bg>
      <p:bgPr>
        <a:gradFill>
          <a:gsLst>
            <a:gs pos="0">
              <a:srgbClr val="47619D"/>
            </a:gs>
            <a:gs pos="76000">
              <a:srgbClr val="002763"/>
            </a:gs>
            <a:gs pos="100000">
              <a:srgbClr val="0027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PS crest left aligned logo.png" id="12" name="Google Shape;1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807" y="437931"/>
            <a:ext cx="2036140" cy="49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 showMasterSp="0">
  <p:cSld name="4_Custom Layout">
    <p:bg>
      <p:bgPr>
        <a:gradFill>
          <a:gsLst>
            <a:gs pos="0">
              <a:srgbClr val="47619D"/>
            </a:gs>
            <a:gs pos="76000">
              <a:srgbClr val="002763"/>
            </a:gs>
            <a:gs pos="100000">
              <a:srgbClr val="0027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/>
          <p:nvPr/>
        </p:nvSpPr>
        <p:spPr>
          <a:xfrm>
            <a:off x="0" y="492121"/>
            <a:ext cx="9144000" cy="608806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encil logo.png" id="15" name="Google Shape;1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2415" y="268045"/>
            <a:ext cx="4010025" cy="16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 txBox="1"/>
          <p:nvPr>
            <p:ph type="title"/>
          </p:nvPr>
        </p:nvSpPr>
        <p:spPr>
          <a:xfrm>
            <a:off x="2151062" y="1076326"/>
            <a:ext cx="6535737" cy="1344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400"/>
              <a:buFont typeface="EB Garamond"/>
              <a:buNone/>
              <a:defRPr b="0" i="0" sz="4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17" name="Google Shape;17;p16"/>
          <p:cNvCxnSpPr/>
          <p:nvPr/>
        </p:nvCxnSpPr>
        <p:spPr>
          <a:xfrm>
            <a:off x="2286000" y="2645103"/>
            <a:ext cx="6400800" cy="0"/>
          </a:xfrm>
          <a:prstGeom prst="straightConnector1">
            <a:avLst/>
          </a:prstGeom>
          <a:noFill/>
          <a:ln cap="flat" cmpd="sng" w="19050">
            <a:solidFill>
              <a:srgbClr val="47619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2151063" y="2908300"/>
            <a:ext cx="6535737" cy="3503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64A7A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64A7A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64A7A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rgbClr val="364A7A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rgbClr val="364A7A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" name="Google Shape;19;p16"/>
          <p:cNvSpPr/>
          <p:nvPr/>
        </p:nvSpPr>
        <p:spPr>
          <a:xfrm>
            <a:off x="285750" y="1047750"/>
            <a:ext cx="1682750" cy="52149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 showMasterSp="0">
  <p:cSld name="6_Custom Layout">
    <p:bg>
      <p:bgPr>
        <a:gradFill>
          <a:gsLst>
            <a:gs pos="0">
              <a:srgbClr val="47619D"/>
            </a:gs>
            <a:gs pos="76000">
              <a:srgbClr val="002763"/>
            </a:gs>
            <a:gs pos="100000">
              <a:srgbClr val="0027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/>
          <p:nvPr/>
        </p:nvSpPr>
        <p:spPr>
          <a:xfrm>
            <a:off x="0" y="492121"/>
            <a:ext cx="9144000" cy="608806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encil logo.png" id="22" name="Google Shape;2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2415" y="268045"/>
            <a:ext cx="4010025" cy="16276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8"/>
          <p:cNvSpPr txBox="1"/>
          <p:nvPr>
            <p:ph type="title"/>
          </p:nvPr>
        </p:nvSpPr>
        <p:spPr>
          <a:xfrm>
            <a:off x="525463" y="1076326"/>
            <a:ext cx="6078538" cy="1344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400"/>
              <a:buFont typeface="EB Garamond"/>
              <a:buNone/>
              <a:defRPr b="0" i="0" sz="4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24" name="Google Shape;24;p18"/>
          <p:cNvCxnSpPr/>
          <p:nvPr/>
        </p:nvCxnSpPr>
        <p:spPr>
          <a:xfrm>
            <a:off x="660400" y="2645103"/>
            <a:ext cx="5943601" cy="0"/>
          </a:xfrm>
          <a:prstGeom prst="straightConnector1">
            <a:avLst/>
          </a:prstGeom>
          <a:noFill/>
          <a:ln cap="flat" cmpd="sng" w="19050">
            <a:solidFill>
              <a:srgbClr val="47619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568960" y="2908300"/>
            <a:ext cx="6035041" cy="3503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64A7A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64A7A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64A7A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rgbClr val="364A7A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rgbClr val="364A7A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364A7A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6" name="Google Shape;26;p18"/>
          <p:cNvSpPr/>
          <p:nvPr/>
        </p:nvSpPr>
        <p:spPr>
          <a:xfrm>
            <a:off x="7004050" y="1047750"/>
            <a:ext cx="1682750" cy="52149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ir0LVQzVyFdOirsM47sEssFCl9k5rYXy/view" TargetMode="External"/><Relationship Id="rId4" Type="http://schemas.openxmlformats.org/officeDocument/2006/relationships/image" Target="../media/image22.jpg"/><Relationship Id="rId11" Type="http://schemas.openxmlformats.org/officeDocument/2006/relationships/hyperlink" Target="http://drive.google.com/file/d/1dvhH_KqxMc237_gfXOqYC4lLISDptg5z/view" TargetMode="External"/><Relationship Id="rId10" Type="http://schemas.openxmlformats.org/officeDocument/2006/relationships/image" Target="../media/image44.jpg"/><Relationship Id="rId12" Type="http://schemas.openxmlformats.org/officeDocument/2006/relationships/image" Target="../media/image29.jpg"/><Relationship Id="rId9" Type="http://schemas.openxmlformats.org/officeDocument/2006/relationships/hyperlink" Target="http://drive.google.com/file/d/1AAUlg77ezTh-XJV3K90S3xlsGOeEFM1j/view" TargetMode="External"/><Relationship Id="rId5" Type="http://schemas.openxmlformats.org/officeDocument/2006/relationships/hyperlink" Target="http://drive.google.com/file/d/1CiEStSBQKEKFlXRfXSuLjbynuSKuPKuD/view" TargetMode="External"/><Relationship Id="rId6" Type="http://schemas.openxmlformats.org/officeDocument/2006/relationships/image" Target="../media/image47.jpg"/><Relationship Id="rId7" Type="http://schemas.openxmlformats.org/officeDocument/2006/relationships/hyperlink" Target="http://drive.google.com/file/d/1GqlnhXe0EWcVv5hOsBMZ21jwIFDB9kUS/view" TargetMode="External"/><Relationship Id="rId8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jpg"/><Relationship Id="rId4" Type="http://schemas.openxmlformats.org/officeDocument/2006/relationships/image" Target="../media/image41.jpg"/><Relationship Id="rId5" Type="http://schemas.openxmlformats.org/officeDocument/2006/relationships/image" Target="../media/image40.jpg"/><Relationship Id="rId6" Type="http://schemas.openxmlformats.org/officeDocument/2006/relationships/image" Target="../media/image37.jpg"/><Relationship Id="rId7" Type="http://schemas.openxmlformats.org/officeDocument/2006/relationships/image" Target="../media/image46.jpg"/><Relationship Id="rId8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52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Relationship Id="rId5" Type="http://schemas.openxmlformats.org/officeDocument/2006/relationships/image" Target="../media/image55.png"/><Relationship Id="rId6" Type="http://schemas.openxmlformats.org/officeDocument/2006/relationships/image" Target="../media/image58.png"/><Relationship Id="rId7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9" Type="http://schemas.openxmlformats.org/officeDocument/2006/relationships/image" Target="../media/image13.png"/><Relationship Id="rId5" Type="http://schemas.openxmlformats.org/officeDocument/2006/relationships/image" Target="../media/image2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jpg"/><Relationship Id="rId4" Type="http://schemas.openxmlformats.org/officeDocument/2006/relationships/image" Target="../media/image16.jpg"/><Relationship Id="rId5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PS stroked crest.png"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137" y="1173089"/>
            <a:ext cx="4781550" cy="323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 txBox="1"/>
          <p:nvPr>
            <p:ph type="title"/>
          </p:nvPr>
        </p:nvSpPr>
        <p:spPr>
          <a:xfrm>
            <a:off x="1213300" y="4404950"/>
            <a:ext cx="6841200" cy="18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rPr lang="en-US" sz="4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An Analysis of Professional Sports Success in American Cities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" name="Google Shape;33;p1"/>
          <p:cNvSpPr txBox="1"/>
          <p:nvPr>
            <p:ph idx="2" type="title"/>
          </p:nvPr>
        </p:nvSpPr>
        <p:spPr>
          <a:xfrm>
            <a:off x="4780500" y="6147300"/>
            <a:ext cx="43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rPr lang="en-US" sz="2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ENS Douberly, ENS Lee, ENS Williams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2567f9c9c_0_0"/>
          <p:cNvSpPr/>
          <p:nvPr/>
        </p:nvSpPr>
        <p:spPr>
          <a:xfrm>
            <a:off x="2141375" y="2497350"/>
            <a:ext cx="6571200" cy="33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42567f9c9c_0_0"/>
          <p:cNvSpPr txBox="1"/>
          <p:nvPr>
            <p:ph type="title"/>
          </p:nvPr>
        </p:nvSpPr>
        <p:spPr>
          <a:xfrm>
            <a:off x="181275" y="492325"/>
            <a:ext cx="8280900" cy="65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/>
              <a:t>Win-Loss % over Time:</a:t>
            </a:r>
            <a:endParaRPr sz="4000" u="sng"/>
          </a:p>
        </p:txBody>
      </p:sp>
      <p:pic>
        <p:nvPicPr>
          <p:cNvPr id="167" name="Google Shape;167;g242567f9c9c_0_0" title="NB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88" y="1145725"/>
            <a:ext cx="3484100" cy="26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42567f9c9c_0_0" title="MLB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263" y="3999025"/>
            <a:ext cx="3739374" cy="23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42567f9c9c_0_0" title="NFL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0425" y="575750"/>
            <a:ext cx="2898974" cy="21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42567f9c9c_0_0" title="NHL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15000" y="2583125"/>
            <a:ext cx="2733425" cy="20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42567f9c9c_0_0" title="MLS.mp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00437" y="4633200"/>
            <a:ext cx="2560000" cy="19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be2c5ebb8_0_55"/>
          <p:cNvSpPr/>
          <p:nvPr/>
        </p:nvSpPr>
        <p:spPr>
          <a:xfrm>
            <a:off x="2141375" y="2497350"/>
            <a:ext cx="6571200" cy="33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7be2c5ebb8_0_55"/>
          <p:cNvSpPr txBox="1"/>
          <p:nvPr>
            <p:ph type="title"/>
          </p:nvPr>
        </p:nvSpPr>
        <p:spPr>
          <a:xfrm>
            <a:off x="431550" y="575750"/>
            <a:ext cx="8280900" cy="65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/>
              <a:t>Undefeated Teams</a:t>
            </a:r>
            <a:r>
              <a:rPr lang="en-US" sz="4000" u="sng"/>
              <a:t>:</a:t>
            </a:r>
            <a:endParaRPr sz="4000" u="sng"/>
          </a:p>
        </p:txBody>
      </p:sp>
      <p:pic>
        <p:nvPicPr>
          <p:cNvPr id="179" name="Google Shape;179;g27be2c5ebb8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150" y="2013400"/>
            <a:ext cx="2933122" cy="21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7be2c5ebb8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50" y="1229150"/>
            <a:ext cx="2933127" cy="195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7be2c5ebb8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701" y="3014075"/>
            <a:ext cx="2311225" cy="1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7be2c5ebb8_0_55"/>
          <p:cNvSpPr txBox="1"/>
          <p:nvPr/>
        </p:nvSpPr>
        <p:spPr>
          <a:xfrm>
            <a:off x="431550" y="4997500"/>
            <a:ext cx="48687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b="1" lang="en-US" sz="1800">
                <a:latin typeface="EB Garamond"/>
                <a:ea typeface="EB Garamond"/>
                <a:cs typeface="EB Garamond"/>
                <a:sym typeface="EB Garamond"/>
              </a:rPr>
              <a:t>Only in the NFL: 16 Game regular season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○"/>
            </a:pPr>
            <a:r>
              <a:rPr lang="en-US" sz="1800">
                <a:latin typeface="EB Garamond"/>
                <a:ea typeface="EB Garamond"/>
                <a:cs typeface="EB Garamond"/>
                <a:sym typeface="EB Garamond"/>
              </a:rPr>
              <a:t>2007 Patriots, 1972 Dolphins, 1942 Bears, 1934 Bears, 1929 Packers, 1922-1923 Canton Bulldogs, 1920 Akron Pros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3" name="Google Shape;183;g27be2c5ebb8_0_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6050" y="575750"/>
            <a:ext cx="2853874" cy="1703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7be2c5ebb8_0_55"/>
          <p:cNvSpPr txBox="1"/>
          <p:nvPr/>
        </p:nvSpPr>
        <p:spPr>
          <a:xfrm>
            <a:off x="5496425" y="2278775"/>
            <a:ext cx="2933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2001 Seattle Mariners: 116-46 (.716)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" name="Google Shape;185;g27be2c5ebb8_0_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7508" y="2626350"/>
            <a:ext cx="2408867" cy="160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7be2c5ebb8_0_55"/>
          <p:cNvSpPr txBox="1"/>
          <p:nvPr/>
        </p:nvSpPr>
        <p:spPr>
          <a:xfrm>
            <a:off x="6265388" y="4213250"/>
            <a:ext cx="2933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EB Garamond"/>
                <a:ea typeface="EB Garamond"/>
                <a:cs typeface="EB Garamond"/>
                <a:sym typeface="EB Garamond"/>
              </a:rPr>
              <a:t>2016 Golden State Warriors: 73-9 (.89) </a:t>
            </a:r>
            <a:endParaRPr sz="13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7" name="Google Shape;187;g27be2c5ebb8_0_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6038" y="4579225"/>
            <a:ext cx="2853868" cy="16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7be2c5ebb8_0_55"/>
          <p:cNvSpPr txBox="1"/>
          <p:nvPr/>
        </p:nvSpPr>
        <p:spPr>
          <a:xfrm>
            <a:off x="5496413" y="6147725"/>
            <a:ext cx="2933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EB Garamond"/>
                <a:ea typeface="EB Garamond"/>
                <a:cs typeface="EB Garamond"/>
                <a:sym typeface="EB Garamond"/>
              </a:rPr>
              <a:t>2023 Boston Bruins: 65-12-5 (.793)</a:t>
            </a:r>
            <a:endParaRPr sz="13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be2c5ebb8_4_54"/>
          <p:cNvSpPr/>
          <p:nvPr/>
        </p:nvSpPr>
        <p:spPr>
          <a:xfrm>
            <a:off x="2141375" y="2497350"/>
            <a:ext cx="6571200" cy="33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7be2c5ebb8_4_54"/>
          <p:cNvSpPr txBox="1"/>
          <p:nvPr>
            <p:ph type="title"/>
          </p:nvPr>
        </p:nvSpPr>
        <p:spPr>
          <a:xfrm>
            <a:off x="431550" y="575750"/>
            <a:ext cx="8280900" cy="65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/>
              <a:t>D</a:t>
            </a:r>
            <a:r>
              <a:rPr lang="en-US" sz="4000" u="sng"/>
              <a:t>efeated Teams:</a:t>
            </a:r>
            <a:endParaRPr sz="4000" u="sng"/>
          </a:p>
        </p:txBody>
      </p:sp>
      <p:sp>
        <p:nvSpPr>
          <p:cNvPr id="196" name="Google Shape;196;g27be2c5ebb8_4_54"/>
          <p:cNvSpPr txBox="1"/>
          <p:nvPr/>
        </p:nvSpPr>
        <p:spPr>
          <a:xfrm>
            <a:off x="431550" y="4997500"/>
            <a:ext cx="48687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b="1" lang="en-US" sz="1800">
                <a:latin typeface="EB Garamond"/>
                <a:ea typeface="EB Garamond"/>
                <a:cs typeface="EB Garamond"/>
                <a:sym typeface="EB Garamond"/>
              </a:rPr>
              <a:t>33 Teams (All NFL)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b="1" lang="en-US" sz="1800">
                <a:latin typeface="EB Garamond"/>
                <a:ea typeface="EB Garamond"/>
                <a:cs typeface="EB Garamond"/>
                <a:sym typeface="EB Garamond"/>
              </a:rPr>
              <a:t>(Dis)Honorable Mentions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○"/>
            </a:pPr>
            <a:r>
              <a:rPr b="1" lang="en-US" sz="1800">
                <a:latin typeface="EB Garamond"/>
                <a:ea typeface="EB Garamond"/>
                <a:cs typeface="EB Garamond"/>
                <a:sym typeface="EB Garamond"/>
              </a:rPr>
              <a:t>2017 Browns,  2008 Lions, 1976 Bucs, 1960 Cowboys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" name="Google Shape;197;g27be2c5ebb8_4_54"/>
          <p:cNvSpPr txBox="1"/>
          <p:nvPr/>
        </p:nvSpPr>
        <p:spPr>
          <a:xfrm>
            <a:off x="5496425" y="2554400"/>
            <a:ext cx="2933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2011 Charlotte Bobcats: 7-41 (.146)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8" name="Google Shape;198;g27be2c5ebb8_4_54"/>
          <p:cNvSpPr txBox="1"/>
          <p:nvPr/>
        </p:nvSpPr>
        <p:spPr>
          <a:xfrm>
            <a:off x="5496413" y="4213250"/>
            <a:ext cx="2933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EB Garamond"/>
                <a:ea typeface="EB Garamond"/>
                <a:cs typeface="EB Garamond"/>
                <a:sym typeface="EB Garamond"/>
              </a:rPr>
              <a:t>1899 Cleveland Spiders</a:t>
            </a:r>
            <a:r>
              <a:rPr b="1" lang="en-US" sz="1300">
                <a:latin typeface="EB Garamond"/>
                <a:ea typeface="EB Garamond"/>
                <a:cs typeface="EB Garamond"/>
                <a:sym typeface="EB Garamond"/>
              </a:rPr>
              <a:t>: </a:t>
            </a:r>
            <a:r>
              <a:rPr b="1" lang="en-US" sz="1300">
                <a:solidFill>
                  <a:srgbClr val="202124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20–134 (.130)</a:t>
            </a:r>
            <a:endParaRPr b="1" sz="13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9" name="Google Shape;199;g27be2c5ebb8_4_54"/>
          <p:cNvSpPr txBox="1"/>
          <p:nvPr/>
        </p:nvSpPr>
        <p:spPr>
          <a:xfrm>
            <a:off x="5496413" y="6147725"/>
            <a:ext cx="2933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1974 Washington Capitals: 8-67 (.107)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0" name="Google Shape;200;g27be2c5ebb8_4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50" y="1550225"/>
            <a:ext cx="2828125" cy="19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7be2c5ebb8_4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850" y="3103950"/>
            <a:ext cx="2700913" cy="162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7be2c5ebb8_4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025" y="3286600"/>
            <a:ext cx="1113931" cy="17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7be2c5ebb8_4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4886" y="696199"/>
            <a:ext cx="1916175" cy="19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7be2c5ebb8_4_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8382" y="2887998"/>
            <a:ext cx="1909156" cy="1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7be2c5ebb8_4_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3763" y="4520121"/>
            <a:ext cx="1338430" cy="16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2c5ebb8_4_0"/>
          <p:cNvSpPr txBox="1"/>
          <p:nvPr>
            <p:ph type="title"/>
          </p:nvPr>
        </p:nvSpPr>
        <p:spPr>
          <a:xfrm>
            <a:off x="263425" y="803200"/>
            <a:ext cx="8423400" cy="84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12" name="Google Shape;212;g27be2c5ebb8_4_0"/>
          <p:cNvSpPr txBox="1"/>
          <p:nvPr>
            <p:ph idx="1" type="body"/>
          </p:nvPr>
        </p:nvSpPr>
        <p:spPr>
          <a:xfrm>
            <a:off x="263475" y="1416875"/>
            <a:ext cx="8637600" cy="499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Expected</a:t>
            </a:r>
            <a:endParaRPr/>
          </a:p>
        </p:txBody>
      </p:sp>
      <p:sp>
        <p:nvSpPr>
          <p:cNvPr id="213" name="Google Shape;213;g27be2c5ebb8_4_0"/>
          <p:cNvSpPr/>
          <p:nvPr/>
        </p:nvSpPr>
        <p:spPr>
          <a:xfrm>
            <a:off x="2165850" y="2536875"/>
            <a:ext cx="6643200" cy="19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27be2c5ebb8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75" y="1887025"/>
            <a:ext cx="3903840" cy="40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7be2c5ebb8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051" y="1033350"/>
            <a:ext cx="1744772" cy="19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7be2c5ebb8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950" y="21686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7be2c5ebb8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9673" y="3244873"/>
            <a:ext cx="1638825" cy="18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7be2c5ebb8_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5225" y="4595200"/>
            <a:ext cx="27241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e2c5ebb8_4_38"/>
          <p:cNvSpPr txBox="1"/>
          <p:nvPr>
            <p:ph type="title"/>
          </p:nvPr>
        </p:nvSpPr>
        <p:spPr>
          <a:xfrm>
            <a:off x="263425" y="803200"/>
            <a:ext cx="8423400" cy="84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25" name="Google Shape;225;g27be2c5ebb8_4_38"/>
          <p:cNvSpPr txBox="1"/>
          <p:nvPr>
            <p:ph idx="1" type="body"/>
          </p:nvPr>
        </p:nvSpPr>
        <p:spPr>
          <a:xfrm>
            <a:off x="263475" y="1416875"/>
            <a:ext cx="8637600" cy="499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Unexpected</a:t>
            </a:r>
            <a:endParaRPr/>
          </a:p>
        </p:txBody>
      </p:sp>
      <p:sp>
        <p:nvSpPr>
          <p:cNvPr id="226" name="Google Shape;226;g27be2c5ebb8_4_38"/>
          <p:cNvSpPr/>
          <p:nvPr/>
        </p:nvSpPr>
        <p:spPr>
          <a:xfrm>
            <a:off x="2165850" y="2536875"/>
            <a:ext cx="6643200" cy="19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g27be2c5ebb8_4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75" y="1887025"/>
            <a:ext cx="3903840" cy="40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7be2c5ebb8_4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363" y="1431700"/>
            <a:ext cx="18954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7be2c5ebb8_4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488" y="218823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7be2c5ebb8_4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6200" y="4170075"/>
            <a:ext cx="25908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7be2c5ebb8_4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1363" y="40573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be2c5ebb8_4_15"/>
          <p:cNvSpPr txBox="1"/>
          <p:nvPr>
            <p:ph type="title"/>
          </p:nvPr>
        </p:nvSpPr>
        <p:spPr>
          <a:xfrm>
            <a:off x="263425" y="803200"/>
            <a:ext cx="8423400" cy="84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 and Consideration</a:t>
            </a:r>
            <a:endParaRPr/>
          </a:p>
        </p:txBody>
      </p:sp>
      <p:sp>
        <p:nvSpPr>
          <p:cNvPr id="238" name="Google Shape;238;g27be2c5ebb8_4_15"/>
          <p:cNvSpPr txBox="1"/>
          <p:nvPr>
            <p:ph idx="1" type="body"/>
          </p:nvPr>
        </p:nvSpPr>
        <p:spPr>
          <a:xfrm>
            <a:off x="263475" y="1647100"/>
            <a:ext cx="8423400" cy="476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D-Tale Interactive Dataframes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Different Measures of Success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Rank Layering City Analyses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Weight on GDP/Team Value/Population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Isolate Decades and Analyze</a:t>
            </a:r>
            <a:endParaRPr/>
          </a:p>
        </p:txBody>
      </p:sp>
      <p:sp>
        <p:nvSpPr>
          <p:cNvPr id="239" name="Google Shape;239;g27be2c5ebb8_4_15"/>
          <p:cNvSpPr/>
          <p:nvPr/>
        </p:nvSpPr>
        <p:spPr>
          <a:xfrm>
            <a:off x="2165850" y="2536875"/>
            <a:ext cx="6643200" cy="19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g27be2c5ebb8_4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350" y="2103275"/>
            <a:ext cx="2850851" cy="124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7be2c5ebb8_4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850" y="1999138"/>
            <a:ext cx="4605774" cy="145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7be2c5ebb8_4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225" y="3456423"/>
            <a:ext cx="2121650" cy="1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7be2c5ebb8_4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4154" y="4837775"/>
            <a:ext cx="1844147" cy="1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7be2c5ebb8_4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4625" y="5328550"/>
            <a:ext cx="2850850" cy="82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/>
          <p:nvPr>
            <p:ph type="title"/>
          </p:nvPr>
        </p:nvSpPr>
        <p:spPr>
          <a:xfrm>
            <a:off x="2151062" y="1076326"/>
            <a:ext cx="6535737" cy="1344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400"/>
              <a:buFont typeface="EB Garamond"/>
              <a:buNone/>
            </a:pPr>
            <a:r>
              <a:t/>
            </a:r>
            <a:endParaRPr/>
          </a:p>
        </p:txBody>
      </p:sp>
      <p:sp>
        <p:nvSpPr>
          <p:cNvPr id="250" name="Google Shape;250;p8"/>
          <p:cNvSpPr txBox="1"/>
          <p:nvPr>
            <p:ph idx="1" type="body"/>
          </p:nvPr>
        </p:nvSpPr>
        <p:spPr>
          <a:xfrm>
            <a:off x="2151063" y="2908300"/>
            <a:ext cx="6535737" cy="3503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CAMPUS.jpg" id="251" name="Google Shape;2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-1233999"/>
            <a:ext cx="9306726" cy="930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8"/>
          <p:cNvSpPr/>
          <p:nvPr/>
        </p:nvSpPr>
        <p:spPr>
          <a:xfrm>
            <a:off x="-1" y="1511856"/>
            <a:ext cx="9306725" cy="1396444"/>
          </a:xfrm>
          <a:prstGeom prst="rect">
            <a:avLst/>
          </a:prstGeom>
          <a:gradFill>
            <a:gsLst>
              <a:gs pos="0">
                <a:srgbClr val="002463"/>
              </a:gs>
              <a:gs pos="51000">
                <a:srgbClr val="538CD5"/>
              </a:gs>
              <a:gs pos="100000">
                <a:srgbClr val="0024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0" y="1677193"/>
            <a:ext cx="928763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NAVAL POSTGRADUATE SCHOOL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University Circle • Monterey, CA 93943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(831) 656-1068  •  www.nps.edu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825" y="2906188"/>
            <a:ext cx="1905225" cy="19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900" y="4716575"/>
            <a:ext cx="293370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 txBox="1"/>
          <p:nvPr>
            <p:ph idx="1" type="body"/>
          </p:nvPr>
        </p:nvSpPr>
        <p:spPr>
          <a:xfrm>
            <a:off x="322500" y="2764325"/>
            <a:ext cx="8607600" cy="3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364A7A"/>
              </a:buClr>
              <a:buSzPts val="2200"/>
              <a:buChar char="▪"/>
            </a:pPr>
            <a:r>
              <a:rPr lang="en-US"/>
              <a:t>Professional sports considered: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Main Measures of Success: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Win-Loss Percentage (W-L%)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Championships</a:t>
            </a:r>
            <a:endParaRPr/>
          </a:p>
          <a:p>
            <a:pPr indent="0" lvl="0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 txBox="1"/>
          <p:nvPr>
            <p:ph type="title"/>
          </p:nvPr>
        </p:nvSpPr>
        <p:spPr>
          <a:xfrm>
            <a:off x="322600" y="595150"/>
            <a:ext cx="8607600" cy="1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rPr lang="en-US" sz="4000" u="sng"/>
              <a:t>Problem Definition:</a:t>
            </a:r>
            <a:endParaRPr sz="4000" u="sng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t/>
            </a:r>
            <a:endParaRPr sz="4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rPr lang="en-US" sz="3000"/>
              <a:t>Is there a </a:t>
            </a:r>
            <a:r>
              <a:rPr lang="en-US" sz="3000" u="sng"/>
              <a:t>city or region</a:t>
            </a:r>
            <a:r>
              <a:rPr lang="en-US" sz="3000"/>
              <a:t> of the United States conducive to </a:t>
            </a:r>
            <a:r>
              <a:rPr b="1" lang="en-US" sz="3000"/>
              <a:t>professional sports success</a:t>
            </a:r>
            <a:r>
              <a:rPr lang="en-US" sz="3000"/>
              <a:t>?</a:t>
            </a:r>
            <a:endParaRPr sz="3000"/>
          </a:p>
        </p:txBody>
      </p:sp>
      <p:pic>
        <p:nvPicPr>
          <p:cNvPr id="42" name="Google Shape;4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107" y="3225900"/>
            <a:ext cx="919268" cy="12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9175" y="3398975"/>
            <a:ext cx="870904" cy="9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9863" y="3350400"/>
            <a:ext cx="418350" cy="10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2013" y="3359425"/>
            <a:ext cx="870900" cy="99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1950" y="4651400"/>
            <a:ext cx="1851022" cy="18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be2c5ebb8_0_87"/>
          <p:cNvSpPr txBox="1"/>
          <p:nvPr>
            <p:ph type="title"/>
          </p:nvPr>
        </p:nvSpPr>
        <p:spPr>
          <a:xfrm>
            <a:off x="268200" y="533750"/>
            <a:ext cx="8607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rPr lang="en-US" sz="4000" u="sng"/>
              <a:t>Workflow Diagram:</a:t>
            </a:r>
            <a:endParaRPr sz="4000" u="sng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t/>
            </a:r>
            <a:endParaRPr sz="4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t/>
            </a:r>
            <a:endParaRPr sz="3000"/>
          </a:p>
        </p:txBody>
      </p:sp>
      <p:sp>
        <p:nvSpPr>
          <p:cNvPr id="52" name="Google Shape;52;g27be2c5ebb8_0_87"/>
          <p:cNvSpPr/>
          <p:nvPr/>
        </p:nvSpPr>
        <p:spPr>
          <a:xfrm>
            <a:off x="2040675" y="2588925"/>
            <a:ext cx="6591000" cy="38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g27be2c5ebb8_0_87"/>
          <p:cNvCxnSpPr>
            <a:stCxn id="54" idx="0"/>
          </p:cNvCxnSpPr>
          <p:nvPr/>
        </p:nvCxnSpPr>
        <p:spPr>
          <a:xfrm rot="10800000">
            <a:off x="5207575" y="4117300"/>
            <a:ext cx="2090700" cy="15516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g27be2c5ebb8_0_87"/>
          <p:cNvCxnSpPr>
            <a:stCxn id="56" idx="0"/>
          </p:cNvCxnSpPr>
          <p:nvPr/>
        </p:nvCxnSpPr>
        <p:spPr>
          <a:xfrm rot="10800000">
            <a:off x="5240838" y="4184025"/>
            <a:ext cx="292800" cy="6807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g27be2c5ebb8_0_87"/>
          <p:cNvCxnSpPr/>
          <p:nvPr/>
        </p:nvCxnSpPr>
        <p:spPr>
          <a:xfrm flipH="1" rot="10800000">
            <a:off x="4141200" y="4116950"/>
            <a:ext cx="1083000" cy="14352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g27be2c5ebb8_0_87"/>
          <p:cNvSpPr/>
          <p:nvPr/>
        </p:nvSpPr>
        <p:spPr>
          <a:xfrm>
            <a:off x="4421250" y="3447950"/>
            <a:ext cx="1806600" cy="9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79646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9" name="Google Shape;59;g27be2c5ebb8_0_87"/>
          <p:cNvSpPr txBox="1"/>
          <p:nvPr/>
        </p:nvSpPr>
        <p:spPr>
          <a:xfrm>
            <a:off x="4254150" y="3661850"/>
            <a:ext cx="19737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Success Measures</a:t>
            </a:r>
            <a:endParaRPr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60" name="Google Shape;60;g27be2c5ebb8_0_87"/>
          <p:cNvCxnSpPr>
            <a:stCxn id="59" idx="0"/>
            <a:endCxn id="61" idx="4"/>
          </p:cNvCxnSpPr>
          <p:nvPr/>
        </p:nvCxnSpPr>
        <p:spPr>
          <a:xfrm rot="10800000">
            <a:off x="4572000" y="2306450"/>
            <a:ext cx="669000" cy="13554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g27be2c5ebb8_0_87"/>
          <p:cNvSpPr/>
          <p:nvPr/>
        </p:nvSpPr>
        <p:spPr>
          <a:xfrm>
            <a:off x="356700" y="1262750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"/>
                <a:ea typeface="Times"/>
                <a:cs typeface="Times"/>
                <a:sym typeface="Times"/>
              </a:rPr>
              <a:t>MLB: </a:t>
            </a:r>
            <a:r>
              <a:rPr b="1" lang="en-US" sz="1600">
                <a:latin typeface="Times"/>
                <a:ea typeface="Times"/>
                <a:cs typeface="Times"/>
                <a:sym typeface="Times"/>
              </a:rPr>
              <a:t>MLB_df</a:t>
            </a:r>
            <a:endParaRPr b="1" sz="16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Times"/>
                <a:ea typeface="Times"/>
                <a:cs typeface="Times"/>
                <a:sym typeface="Times"/>
              </a:rPr>
              <a:t>1 CSV - Moving Franchise Problem</a:t>
            </a:r>
            <a:endParaRPr sz="13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3" name="Google Shape;63;g27be2c5ebb8_0_87"/>
          <p:cNvSpPr/>
          <p:nvPr/>
        </p:nvSpPr>
        <p:spPr>
          <a:xfrm>
            <a:off x="356700" y="2335125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EEE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"/>
                <a:ea typeface="Times"/>
                <a:cs typeface="Times"/>
                <a:sym typeface="Times"/>
              </a:rPr>
              <a:t>NFL: </a:t>
            </a:r>
            <a:r>
              <a:rPr b="1" lang="en-US" sz="1600">
                <a:latin typeface="Times"/>
                <a:ea typeface="Times"/>
                <a:cs typeface="Times"/>
                <a:sym typeface="Times"/>
              </a:rPr>
              <a:t>NFL</a:t>
            </a:r>
            <a:r>
              <a:rPr b="1"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_df</a:t>
            </a:r>
            <a:endParaRPr b="1" sz="18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Times"/>
                <a:ea typeface="Times"/>
                <a:cs typeface="Times"/>
                <a:sym typeface="Times"/>
              </a:rPr>
              <a:t>160 XSLXs - Lack of Long-Term Database</a:t>
            </a:r>
            <a:endParaRPr sz="13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4" name="Google Shape;64;g27be2c5ebb8_0_87"/>
          <p:cNvSpPr/>
          <p:nvPr/>
        </p:nvSpPr>
        <p:spPr>
          <a:xfrm>
            <a:off x="356700" y="3407500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"/>
                <a:ea typeface="Times"/>
                <a:cs typeface="Times"/>
                <a:sym typeface="Times"/>
              </a:rPr>
              <a:t>NBA: </a:t>
            </a:r>
            <a:r>
              <a:rPr b="1"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NBA_df</a:t>
            </a:r>
            <a:endParaRPr b="1" sz="18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Times"/>
                <a:ea typeface="Times"/>
                <a:cs typeface="Times"/>
                <a:sym typeface="Times"/>
              </a:rPr>
              <a:t>1 CSV - Variable Season Length</a:t>
            </a:r>
            <a:endParaRPr sz="13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5" name="Google Shape;65;g27be2c5ebb8_0_87"/>
          <p:cNvSpPr/>
          <p:nvPr/>
        </p:nvSpPr>
        <p:spPr>
          <a:xfrm>
            <a:off x="356700" y="4479875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9BBB59"/>
          </a:solidFill>
          <a:ln cap="flat" cmpd="sng" w="9525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"/>
                <a:ea typeface="Times"/>
                <a:cs typeface="Times"/>
                <a:sym typeface="Times"/>
              </a:rPr>
              <a:t>NHL: </a:t>
            </a:r>
            <a:r>
              <a:rPr b="1"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NHL_df</a:t>
            </a:r>
            <a:endParaRPr b="1" sz="18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Times"/>
                <a:ea typeface="Times"/>
                <a:cs typeface="Times"/>
                <a:sym typeface="Times"/>
              </a:rPr>
              <a:t>105 XSLXs - Stripping Extraneous Data</a:t>
            </a:r>
            <a:endParaRPr sz="13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6" name="Google Shape;66;g27be2c5ebb8_0_87"/>
          <p:cNvSpPr/>
          <p:nvPr/>
        </p:nvSpPr>
        <p:spPr>
          <a:xfrm>
            <a:off x="356700" y="5552250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8064A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"/>
                <a:ea typeface="Times"/>
                <a:cs typeface="Times"/>
                <a:sym typeface="Times"/>
              </a:rPr>
              <a:t>MLS: </a:t>
            </a:r>
            <a:r>
              <a:rPr b="1"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MLS_df</a:t>
            </a:r>
            <a:endParaRPr b="1" sz="18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Times"/>
                <a:ea typeface="Times"/>
                <a:cs typeface="Times"/>
                <a:sym typeface="Times"/>
              </a:rPr>
              <a:t>25 XSLXs - W-L% with Soccer Rules</a:t>
            </a:r>
            <a:endParaRPr sz="13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g27be2c5ebb8_0_87"/>
          <p:cNvSpPr/>
          <p:nvPr/>
        </p:nvSpPr>
        <p:spPr>
          <a:xfrm>
            <a:off x="2832275" y="2429113"/>
            <a:ext cx="1471950" cy="2609400"/>
          </a:xfrm>
          <a:prstGeom prst="flowChartMagneticDisk">
            <a:avLst/>
          </a:prstGeom>
          <a:solidFill>
            <a:srgbClr val="4BACC6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68" name="Google Shape;68;g27be2c5ebb8_0_87"/>
          <p:cNvCxnSpPr>
            <a:stCxn id="62" idx="3"/>
            <a:endCxn id="67" idx="2"/>
          </p:cNvCxnSpPr>
          <p:nvPr/>
        </p:nvCxnSpPr>
        <p:spPr>
          <a:xfrm>
            <a:off x="2163300" y="1589000"/>
            <a:ext cx="669000" cy="21447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g27be2c5ebb8_0_87"/>
          <p:cNvCxnSpPr>
            <a:stCxn id="63" idx="3"/>
            <a:endCxn id="67" idx="2"/>
          </p:cNvCxnSpPr>
          <p:nvPr/>
        </p:nvCxnSpPr>
        <p:spPr>
          <a:xfrm>
            <a:off x="2163300" y="2661375"/>
            <a:ext cx="669000" cy="10725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g27be2c5ebb8_0_87"/>
          <p:cNvCxnSpPr>
            <a:stCxn id="64" idx="3"/>
            <a:endCxn id="67" idx="2"/>
          </p:cNvCxnSpPr>
          <p:nvPr/>
        </p:nvCxnSpPr>
        <p:spPr>
          <a:xfrm>
            <a:off x="2163300" y="3733750"/>
            <a:ext cx="66900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g27be2c5ebb8_0_87"/>
          <p:cNvCxnSpPr>
            <a:stCxn id="65" idx="3"/>
            <a:endCxn id="67" idx="2"/>
          </p:cNvCxnSpPr>
          <p:nvPr/>
        </p:nvCxnSpPr>
        <p:spPr>
          <a:xfrm flipH="1" rot="10800000">
            <a:off x="2163300" y="3733925"/>
            <a:ext cx="669000" cy="10722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g27be2c5ebb8_0_87"/>
          <p:cNvCxnSpPr>
            <a:stCxn id="66" idx="3"/>
            <a:endCxn id="67" idx="2"/>
          </p:cNvCxnSpPr>
          <p:nvPr/>
        </p:nvCxnSpPr>
        <p:spPr>
          <a:xfrm flipH="1" rot="10800000">
            <a:off x="2163300" y="3733800"/>
            <a:ext cx="669000" cy="21447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g27be2c5ebb8_0_87"/>
          <p:cNvSpPr txBox="1"/>
          <p:nvPr/>
        </p:nvSpPr>
        <p:spPr>
          <a:xfrm>
            <a:off x="2832275" y="2428988"/>
            <a:ext cx="1472100" cy="26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All Sports Database:</a:t>
            </a:r>
            <a:endParaRPr b="1" sz="18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latin typeface="Times"/>
                <a:ea typeface="Times"/>
                <a:cs typeface="Times"/>
                <a:sym typeface="Times"/>
              </a:rPr>
              <a:t>AllSports_df</a:t>
            </a:r>
            <a:endParaRPr b="1" sz="18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 DataFrame with all data formatted identically and cross sports considerations incorporated</a:t>
            </a:r>
            <a:endParaRPr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7be2c5ebb8_0_87"/>
          <p:cNvSpPr/>
          <p:nvPr/>
        </p:nvSpPr>
        <p:spPr>
          <a:xfrm>
            <a:off x="6311425" y="3010750"/>
            <a:ext cx="2425525" cy="1795375"/>
          </a:xfrm>
          <a:prstGeom prst="flowChartDisplay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75" name="Google Shape;75;g27be2c5ebb8_0_87"/>
          <p:cNvSpPr txBox="1"/>
          <p:nvPr/>
        </p:nvSpPr>
        <p:spPr>
          <a:xfrm>
            <a:off x="6512150" y="3010625"/>
            <a:ext cx="22749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"/>
                <a:ea typeface="Times"/>
                <a:cs typeface="Times"/>
                <a:sym typeface="Times"/>
              </a:rPr>
              <a:t>Visualization:</a:t>
            </a:r>
            <a:endParaRPr b="1" sz="20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6" name="Google Shape;76;g27be2c5ebb8_0_87"/>
          <p:cNvSpPr txBox="1"/>
          <p:nvPr/>
        </p:nvSpPr>
        <p:spPr>
          <a:xfrm>
            <a:off x="6512150" y="3407500"/>
            <a:ext cx="1187400" cy="13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Packages: </a:t>
            </a:r>
            <a:endParaRPr sz="11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"/>
              <a:buChar char="●"/>
            </a:pPr>
            <a:r>
              <a:rPr lang="en-US" sz="11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Altair</a:t>
            </a:r>
            <a:endParaRPr sz="11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"/>
              <a:buChar char="●"/>
            </a:pPr>
            <a:r>
              <a:rPr lang="en-US" sz="11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Plotly</a:t>
            </a:r>
            <a:endParaRPr sz="11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"/>
              <a:buChar char="●"/>
            </a:pPr>
            <a:r>
              <a:rPr lang="en-US" sz="11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Streamlit</a:t>
            </a:r>
            <a:endParaRPr sz="11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"/>
              <a:buChar char="●"/>
            </a:pPr>
            <a:r>
              <a:rPr lang="en-US" sz="11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Panel</a:t>
            </a:r>
            <a:endParaRPr sz="1100"/>
          </a:p>
        </p:txBody>
      </p:sp>
      <p:sp>
        <p:nvSpPr>
          <p:cNvPr id="77" name="Google Shape;77;g27be2c5ebb8_0_87"/>
          <p:cNvSpPr txBox="1"/>
          <p:nvPr/>
        </p:nvSpPr>
        <p:spPr>
          <a:xfrm>
            <a:off x="7415400" y="3407500"/>
            <a:ext cx="1371900" cy="13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"/>
              <a:buChar char="●"/>
            </a:pPr>
            <a:r>
              <a:rPr lang="en-US" sz="1100"/>
              <a:t>Choropleth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US" sz="1100"/>
              <a:t>Pandas</a:t>
            </a:r>
            <a:endParaRPr sz="1100"/>
          </a:p>
        </p:txBody>
      </p:sp>
      <p:sp>
        <p:nvSpPr>
          <p:cNvPr id="54" name="Google Shape;54;g27be2c5ebb8_0_87"/>
          <p:cNvSpPr/>
          <p:nvPr/>
        </p:nvSpPr>
        <p:spPr>
          <a:xfrm>
            <a:off x="6311425" y="5668900"/>
            <a:ext cx="1973700" cy="869700"/>
          </a:xfrm>
          <a:prstGeom prst="ellipse">
            <a:avLst/>
          </a:prstGeom>
          <a:solidFill>
            <a:srgbClr val="8EB4E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Times"/>
                <a:ea typeface="Times"/>
                <a:cs typeface="Times"/>
                <a:sym typeface="Times"/>
              </a:rPr>
              <a:t>Pure Win-Loss?</a:t>
            </a:r>
            <a:endParaRPr b="1" sz="13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8" name="Google Shape;78;g27be2c5ebb8_0_87"/>
          <p:cNvSpPr/>
          <p:nvPr/>
        </p:nvSpPr>
        <p:spPr>
          <a:xfrm>
            <a:off x="3154300" y="5552250"/>
            <a:ext cx="1973700" cy="869700"/>
          </a:xfrm>
          <a:prstGeom prst="ellipse">
            <a:avLst/>
          </a:prstGeom>
          <a:solidFill>
            <a:srgbClr val="8EB4E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Times"/>
                <a:ea typeface="Times"/>
                <a:cs typeface="Times"/>
                <a:sym typeface="Times"/>
              </a:rPr>
              <a:t>Championships?</a:t>
            </a:r>
            <a:endParaRPr b="1" sz="13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1" name="Google Shape;61;g27be2c5ebb8_0_87"/>
          <p:cNvSpPr/>
          <p:nvPr/>
        </p:nvSpPr>
        <p:spPr>
          <a:xfrm>
            <a:off x="3585150" y="1436688"/>
            <a:ext cx="1973700" cy="869700"/>
          </a:xfrm>
          <a:prstGeom prst="ellipse">
            <a:avLst/>
          </a:prstGeom>
          <a:solidFill>
            <a:srgbClr val="8EB4E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Times"/>
                <a:ea typeface="Times"/>
                <a:cs typeface="Times"/>
                <a:sym typeface="Times"/>
              </a:rPr>
              <a:t>Teams per city?</a:t>
            </a:r>
            <a:endParaRPr b="1" sz="13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9" name="Google Shape;79;g27be2c5ebb8_0_87"/>
          <p:cNvSpPr/>
          <p:nvPr/>
        </p:nvSpPr>
        <p:spPr>
          <a:xfrm>
            <a:off x="5725838" y="1845975"/>
            <a:ext cx="1973700" cy="869700"/>
          </a:xfrm>
          <a:prstGeom prst="ellipse">
            <a:avLst/>
          </a:prstGeom>
          <a:solidFill>
            <a:srgbClr val="8EB4E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Times"/>
                <a:ea typeface="Times"/>
                <a:cs typeface="Times"/>
                <a:sym typeface="Times"/>
              </a:rPr>
              <a:t>Time-based experience?</a:t>
            </a:r>
            <a:endParaRPr b="1" sz="13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" name="Google Shape;56;g27be2c5ebb8_0_87"/>
          <p:cNvSpPr/>
          <p:nvPr/>
        </p:nvSpPr>
        <p:spPr>
          <a:xfrm>
            <a:off x="4546788" y="4864725"/>
            <a:ext cx="1973700" cy="869700"/>
          </a:xfrm>
          <a:prstGeom prst="ellipse">
            <a:avLst/>
          </a:prstGeom>
          <a:solidFill>
            <a:srgbClr val="8EB4E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Times"/>
                <a:ea typeface="Times"/>
                <a:cs typeface="Times"/>
                <a:sym typeface="Times"/>
              </a:rPr>
              <a:t>Regions of dominance?</a:t>
            </a:r>
            <a:endParaRPr b="1" sz="13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80" name="Google Shape;80;g27be2c5ebb8_0_87"/>
          <p:cNvCxnSpPr>
            <a:stCxn id="79" idx="4"/>
            <a:endCxn id="59" idx="0"/>
          </p:cNvCxnSpPr>
          <p:nvPr/>
        </p:nvCxnSpPr>
        <p:spPr>
          <a:xfrm flipH="1">
            <a:off x="5240888" y="2715675"/>
            <a:ext cx="1471800" cy="9462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be2c5ebb8_0_30"/>
          <p:cNvSpPr/>
          <p:nvPr/>
        </p:nvSpPr>
        <p:spPr>
          <a:xfrm>
            <a:off x="2141375" y="2497350"/>
            <a:ext cx="6571200" cy="33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27be2c5ebb8_0_30"/>
          <p:cNvSpPr txBox="1"/>
          <p:nvPr>
            <p:ph type="title"/>
          </p:nvPr>
        </p:nvSpPr>
        <p:spPr>
          <a:xfrm>
            <a:off x="431550" y="575750"/>
            <a:ext cx="8280900" cy="65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/>
              <a:t>Data Anomaly Examples</a:t>
            </a:r>
            <a:r>
              <a:rPr lang="en-US" sz="4000" u="sng"/>
              <a:t>:</a:t>
            </a:r>
            <a:endParaRPr sz="4000" u="sng"/>
          </a:p>
        </p:txBody>
      </p:sp>
      <p:pic>
        <p:nvPicPr>
          <p:cNvPr id="88" name="Google Shape;88;g27be2c5ebb8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50" y="1229150"/>
            <a:ext cx="4140450" cy="232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g27be2c5ebb8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426" y="1229150"/>
            <a:ext cx="4049874" cy="232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g27be2c5ebb8_0_30"/>
          <p:cNvSpPr txBox="1"/>
          <p:nvPr/>
        </p:nvSpPr>
        <p:spPr>
          <a:xfrm>
            <a:off x="431550" y="3558150"/>
            <a:ext cx="4140600" cy="33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EB Garamond"/>
                <a:ea typeface="EB Garamond"/>
                <a:cs typeface="EB Garamond"/>
                <a:sym typeface="EB Garamond"/>
              </a:rPr>
              <a:t>NBA 2019-2020 COVID Bubble - shortened season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g27be2c5ebb8_0_30"/>
          <p:cNvSpPr txBox="1"/>
          <p:nvPr/>
        </p:nvSpPr>
        <p:spPr>
          <a:xfrm>
            <a:off x="4695063" y="3558150"/>
            <a:ext cx="4140600" cy="33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EB Garamond"/>
                <a:ea typeface="EB Garamond"/>
                <a:cs typeface="EB Garamond"/>
                <a:sym typeface="EB Garamond"/>
              </a:rPr>
              <a:t>MLB 1994 Players Strike - no 1994 World Series 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" name="Google Shape;92;g27be2c5ebb8_0_30"/>
          <p:cNvSpPr txBox="1"/>
          <p:nvPr/>
        </p:nvSpPr>
        <p:spPr>
          <a:xfrm>
            <a:off x="431575" y="4032475"/>
            <a:ext cx="4140600" cy="21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EB Garamond"/>
              <a:buChar char="●"/>
            </a:pPr>
            <a:r>
              <a:rPr b="1" lang="en-US" sz="2000">
                <a:latin typeface="EB Garamond"/>
                <a:ea typeface="EB Garamond"/>
                <a:cs typeface="EB Garamond"/>
                <a:sym typeface="EB Garamond"/>
              </a:rPr>
              <a:t>Shortened Seasons:</a:t>
            </a:r>
            <a:endParaRPr b="1"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○"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NFL: 1982, 2001, 2012, 2020, 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○"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MLB: 1918-19, 1972, 1981, 1985, 1990, 1994-95,  2020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○"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NBA: 1998, 2012, 2020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○"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NHL: 1995, 2005, 2013, 2020, 2021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○"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MLS: 2001-02, 2020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3" name="Google Shape;93;g27be2c5ebb8_0_30"/>
          <p:cNvSpPr txBox="1"/>
          <p:nvPr/>
        </p:nvSpPr>
        <p:spPr>
          <a:xfrm>
            <a:off x="4740425" y="4032475"/>
            <a:ext cx="4140600" cy="21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EB Garamond"/>
              <a:buChar char="●"/>
            </a:pPr>
            <a:r>
              <a:rPr b="1" lang="en-US" sz="2000">
                <a:latin typeface="EB Garamond"/>
                <a:ea typeface="EB Garamond"/>
                <a:cs typeface="EB Garamond"/>
                <a:sym typeface="EB Garamond"/>
              </a:rPr>
              <a:t>No Championship</a:t>
            </a:r>
            <a:r>
              <a:rPr b="1" lang="en-US" sz="2000">
                <a:latin typeface="EB Garamond"/>
                <a:ea typeface="EB Garamond"/>
                <a:cs typeface="EB Garamond"/>
                <a:sym typeface="EB Garamond"/>
              </a:rPr>
              <a:t>:</a:t>
            </a:r>
            <a:endParaRPr b="1"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○"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NFL: —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○"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MLB: 1904, 1994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○"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NBA: —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○"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NHL: 1919, 2005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○"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MLS: —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be2c5ebb8_0_136"/>
          <p:cNvSpPr/>
          <p:nvPr/>
        </p:nvSpPr>
        <p:spPr>
          <a:xfrm>
            <a:off x="2291550" y="2480675"/>
            <a:ext cx="234900" cy="38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7be2c5ebb8_0_136"/>
          <p:cNvSpPr txBox="1"/>
          <p:nvPr>
            <p:ph type="title"/>
          </p:nvPr>
        </p:nvSpPr>
        <p:spPr>
          <a:xfrm>
            <a:off x="268200" y="533750"/>
            <a:ext cx="8607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rPr lang="en-US" sz="4000" u="sng"/>
              <a:t>Data Collection NBA Example:</a:t>
            </a:r>
            <a:endParaRPr sz="4000" u="sng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t/>
            </a:r>
            <a:endParaRPr sz="4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t/>
            </a:r>
            <a:endParaRPr sz="3000"/>
          </a:p>
        </p:txBody>
      </p:sp>
      <p:sp>
        <p:nvSpPr>
          <p:cNvPr id="100" name="Google Shape;100;g27be2c5ebb8_0_136"/>
          <p:cNvSpPr/>
          <p:nvPr/>
        </p:nvSpPr>
        <p:spPr>
          <a:xfrm>
            <a:off x="2526450" y="2557250"/>
            <a:ext cx="6591000" cy="38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7be2c5ebb8_0_136"/>
          <p:cNvSpPr/>
          <p:nvPr/>
        </p:nvSpPr>
        <p:spPr>
          <a:xfrm>
            <a:off x="719850" y="1154150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Times"/>
                <a:ea typeface="Times"/>
                <a:cs typeface="Times"/>
                <a:sym typeface="Times"/>
              </a:rPr>
              <a:t>Original Source:</a:t>
            </a:r>
            <a:endParaRPr b="1" sz="17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"/>
                <a:ea typeface="Times"/>
                <a:cs typeface="Times"/>
                <a:sym typeface="Times"/>
              </a:rPr>
              <a:t>basketball-reference.com</a:t>
            </a:r>
            <a:endParaRPr sz="7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2" name="Google Shape;102;g27be2c5ebb8_0_136"/>
          <p:cNvCxnSpPr>
            <a:stCxn id="101" idx="3"/>
            <a:endCxn id="103" idx="2"/>
          </p:cNvCxnSpPr>
          <p:nvPr/>
        </p:nvCxnSpPr>
        <p:spPr>
          <a:xfrm>
            <a:off x="2526450" y="1480400"/>
            <a:ext cx="66900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g27be2c5ebb8_0_136"/>
          <p:cNvSpPr/>
          <p:nvPr/>
        </p:nvSpPr>
        <p:spPr>
          <a:xfrm>
            <a:off x="3195450" y="1154150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imes"/>
                <a:ea typeface="Times"/>
                <a:cs typeface="Times"/>
                <a:sym typeface="Times"/>
              </a:rPr>
              <a:t>1. Export as CSV and read in as df</a:t>
            </a:r>
            <a:endParaRPr b="1" sz="11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5" name="Google Shape;105;g27be2c5ebb8_0_136"/>
          <p:cNvCxnSpPr>
            <a:stCxn id="104" idx="3"/>
          </p:cNvCxnSpPr>
          <p:nvPr/>
        </p:nvCxnSpPr>
        <p:spPr>
          <a:xfrm>
            <a:off x="5002050" y="1480400"/>
            <a:ext cx="66900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g27be2c5ebb8_0_136"/>
          <p:cNvSpPr/>
          <p:nvPr/>
        </p:nvSpPr>
        <p:spPr>
          <a:xfrm>
            <a:off x="5671050" y="1154150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Times"/>
                <a:ea typeface="Times"/>
                <a:cs typeface="Times"/>
                <a:sym typeface="Times"/>
              </a:rPr>
              <a:t>2. Format df to match standard template of AllSports</a:t>
            </a:r>
            <a:endParaRPr b="1" sz="8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7" name="Google Shape;107;g27be2c5ebb8_0_136"/>
          <p:cNvCxnSpPr>
            <a:stCxn id="106" idx="3"/>
            <a:endCxn id="108" idx="0"/>
          </p:cNvCxnSpPr>
          <p:nvPr/>
        </p:nvCxnSpPr>
        <p:spPr>
          <a:xfrm>
            <a:off x="7477650" y="1480400"/>
            <a:ext cx="495000" cy="7506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g27be2c5ebb8_0_136"/>
          <p:cNvSpPr/>
          <p:nvPr/>
        </p:nvSpPr>
        <p:spPr>
          <a:xfrm>
            <a:off x="7069200" y="2230975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"/>
                <a:ea typeface="Times"/>
                <a:cs typeface="Times"/>
                <a:sym typeface="Times"/>
              </a:rPr>
              <a:t>3. Account for Data Anomalies</a:t>
            </a:r>
            <a:endParaRPr sz="13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9" name="Google Shape;109;g27be2c5ebb8_0_136"/>
          <p:cNvSpPr/>
          <p:nvPr/>
        </p:nvSpPr>
        <p:spPr>
          <a:xfrm>
            <a:off x="4906500" y="2230975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"/>
                <a:ea typeface="Times"/>
                <a:cs typeface="Times"/>
                <a:sym typeface="Times"/>
              </a:rPr>
              <a:t>4. Add city data (lon, lat, city, state) to each team</a:t>
            </a:r>
            <a:endParaRPr sz="9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10" name="Google Shape;110;g27be2c5ebb8_0_136"/>
          <p:cNvCxnSpPr>
            <a:stCxn id="109" idx="3"/>
            <a:endCxn id="108" idx="1"/>
          </p:cNvCxnSpPr>
          <p:nvPr/>
        </p:nvCxnSpPr>
        <p:spPr>
          <a:xfrm>
            <a:off x="6713100" y="2557225"/>
            <a:ext cx="35610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g27be2c5ebb8_0_136"/>
          <p:cNvSpPr/>
          <p:nvPr/>
        </p:nvSpPr>
        <p:spPr>
          <a:xfrm>
            <a:off x="2409300" y="2231000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"/>
                <a:ea typeface="Times"/>
                <a:cs typeface="Times"/>
                <a:sym typeface="Times"/>
              </a:rPr>
              <a:t>5. Add championship data for each year</a:t>
            </a:r>
            <a:endParaRPr sz="9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12" name="Google Shape;112;g27be2c5ebb8_0_136"/>
          <p:cNvCxnSpPr/>
          <p:nvPr/>
        </p:nvCxnSpPr>
        <p:spPr>
          <a:xfrm>
            <a:off x="4215900" y="2557250"/>
            <a:ext cx="66900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g27be2c5ebb8_0_136"/>
          <p:cNvSpPr/>
          <p:nvPr/>
        </p:nvSpPr>
        <p:spPr>
          <a:xfrm>
            <a:off x="225000" y="2231000"/>
            <a:ext cx="1806600" cy="6525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"/>
                <a:ea typeface="Times"/>
                <a:cs typeface="Times"/>
                <a:sym typeface="Times"/>
              </a:rPr>
              <a:t>6. Export as XLSX and concatenate to AllSports</a:t>
            </a:r>
            <a:endParaRPr sz="9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14" name="Google Shape;114;g27be2c5ebb8_0_136"/>
          <p:cNvCxnSpPr>
            <a:stCxn id="113" idx="3"/>
            <a:endCxn id="111" idx="1"/>
          </p:cNvCxnSpPr>
          <p:nvPr/>
        </p:nvCxnSpPr>
        <p:spPr>
          <a:xfrm>
            <a:off x="2031600" y="2557250"/>
            <a:ext cx="37770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g27be2c5ebb8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13" y="3429000"/>
            <a:ext cx="4415774" cy="259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7be2c5ebb8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661" y="3429000"/>
            <a:ext cx="4222314" cy="26801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7be2c5ebb8_0_136"/>
          <p:cNvSpPr/>
          <p:nvPr/>
        </p:nvSpPr>
        <p:spPr>
          <a:xfrm>
            <a:off x="4256550" y="4503000"/>
            <a:ext cx="587700" cy="44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be2c5ebb8_3_3"/>
          <p:cNvSpPr/>
          <p:nvPr/>
        </p:nvSpPr>
        <p:spPr>
          <a:xfrm>
            <a:off x="2191000" y="2591800"/>
            <a:ext cx="6617400" cy="1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7be2c5ebb8_3_3"/>
          <p:cNvSpPr txBox="1"/>
          <p:nvPr>
            <p:ph type="title"/>
          </p:nvPr>
        </p:nvSpPr>
        <p:spPr>
          <a:xfrm>
            <a:off x="268200" y="533750"/>
            <a:ext cx="8607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rPr lang="en-US" sz="4000" u="sng"/>
              <a:t>Data Collection NBA Example:</a:t>
            </a:r>
            <a:endParaRPr sz="4000" u="sng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t/>
            </a:r>
            <a:endParaRPr sz="4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t/>
            </a:r>
            <a:endParaRPr sz="3000"/>
          </a:p>
        </p:txBody>
      </p:sp>
      <p:pic>
        <p:nvPicPr>
          <p:cNvPr id="124" name="Google Shape;124;g27be2c5ebb8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47" y="1104400"/>
            <a:ext cx="3290226" cy="19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7be2c5ebb8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63" y="3090050"/>
            <a:ext cx="2613800" cy="33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7be2c5ebb8_3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375" y="1104399"/>
            <a:ext cx="5743249" cy="17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7be2c5ebb8_3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5701" y="3036625"/>
            <a:ext cx="4582511" cy="335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be2c5ebb8_3_30"/>
          <p:cNvSpPr/>
          <p:nvPr/>
        </p:nvSpPr>
        <p:spPr>
          <a:xfrm>
            <a:off x="2191000" y="2591800"/>
            <a:ext cx="6617400" cy="1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7be2c5ebb8_3_30"/>
          <p:cNvSpPr txBox="1"/>
          <p:nvPr>
            <p:ph type="title"/>
          </p:nvPr>
        </p:nvSpPr>
        <p:spPr>
          <a:xfrm>
            <a:off x="268200" y="533750"/>
            <a:ext cx="8607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rPr lang="en-US" sz="4000" u="sng"/>
              <a:t>Data Collection NBA Example:</a:t>
            </a:r>
            <a:endParaRPr sz="4000" u="sng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t/>
            </a:r>
            <a:endParaRPr sz="4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t/>
            </a:r>
            <a:endParaRPr sz="3000"/>
          </a:p>
        </p:txBody>
      </p:sp>
      <p:pic>
        <p:nvPicPr>
          <p:cNvPr id="134" name="Google Shape;134;g27be2c5ebb8_3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5" y="1078650"/>
            <a:ext cx="4585851" cy="25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7be2c5ebb8_3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449" y="1203350"/>
            <a:ext cx="3044225" cy="45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7be2c5ebb8_3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4488" y="3668700"/>
            <a:ext cx="2670725" cy="282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be2c5ebb8_3_42"/>
          <p:cNvSpPr/>
          <p:nvPr/>
        </p:nvSpPr>
        <p:spPr>
          <a:xfrm>
            <a:off x="2191000" y="2591800"/>
            <a:ext cx="6617400" cy="1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7be2c5ebb8_3_42"/>
          <p:cNvSpPr txBox="1"/>
          <p:nvPr>
            <p:ph type="title"/>
          </p:nvPr>
        </p:nvSpPr>
        <p:spPr>
          <a:xfrm>
            <a:off x="268200" y="533750"/>
            <a:ext cx="8607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rPr lang="en-US" sz="4000" u="sng"/>
              <a:t>Data Collection NBA Example:</a:t>
            </a:r>
            <a:endParaRPr sz="4000" u="sng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t/>
            </a:r>
            <a:endParaRPr sz="4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64A7A"/>
              </a:buClr>
              <a:buSzPts val="4000"/>
              <a:buFont typeface="EB Garamond"/>
              <a:buNone/>
            </a:pPr>
            <a:r>
              <a:t/>
            </a:r>
            <a:endParaRPr sz="3000"/>
          </a:p>
        </p:txBody>
      </p:sp>
      <p:pic>
        <p:nvPicPr>
          <p:cNvPr id="143" name="Google Shape;143;g27be2c5ebb8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00" y="1095500"/>
            <a:ext cx="1164400" cy="53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7be2c5ebb8_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750" y="1095500"/>
            <a:ext cx="4122726" cy="2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7be2c5ebb8_3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400" y="3792025"/>
            <a:ext cx="4532399" cy="25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7be2c5ebb8_3_42"/>
          <p:cNvSpPr txBox="1"/>
          <p:nvPr/>
        </p:nvSpPr>
        <p:spPr>
          <a:xfrm>
            <a:off x="5088575" y="1519900"/>
            <a:ext cx="3787200" cy="23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latin typeface="EB Garamond"/>
                <a:ea typeface="EB Garamond"/>
                <a:cs typeface="EB Garamond"/>
                <a:sym typeface="EB Garamond"/>
              </a:rPr>
              <a:t>Lessons Learned:</a:t>
            </a:r>
            <a:endParaRPr sz="18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No two datasets will be formatted identically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Assume all datasets are errored - test for validity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Work backwards from desired product with data collection for efficiency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7" name="Google Shape;147;g27be2c5ebb8_3_42"/>
          <p:cNvSpPr txBox="1"/>
          <p:nvPr/>
        </p:nvSpPr>
        <p:spPr>
          <a:xfrm>
            <a:off x="1371600" y="3509150"/>
            <a:ext cx="29718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Research is required to understand data nuisances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Uniformity across data enables cross-testing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Additional time spent in data cleaning prevents wasted time in analysis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be2c5ebb8_0_6"/>
          <p:cNvSpPr/>
          <p:nvPr/>
        </p:nvSpPr>
        <p:spPr>
          <a:xfrm>
            <a:off x="2141375" y="2497350"/>
            <a:ext cx="6571200" cy="33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7be2c5ebb8_0_6"/>
          <p:cNvSpPr txBox="1"/>
          <p:nvPr>
            <p:ph type="title"/>
          </p:nvPr>
        </p:nvSpPr>
        <p:spPr>
          <a:xfrm>
            <a:off x="431550" y="575750"/>
            <a:ext cx="8280900" cy="65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/>
              <a:t>Problem Challenges:</a:t>
            </a:r>
            <a:endParaRPr sz="4000" u="sng"/>
          </a:p>
        </p:txBody>
      </p:sp>
      <p:pic>
        <p:nvPicPr>
          <p:cNvPr id="155" name="Google Shape;155;g27be2c5ebb8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50" y="1297151"/>
            <a:ext cx="3874524" cy="24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7be2c5ebb8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50" y="4165900"/>
            <a:ext cx="3874524" cy="217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7be2c5ebb8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29150"/>
            <a:ext cx="4388475" cy="255383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7be2c5ebb8_0_6"/>
          <p:cNvSpPr/>
          <p:nvPr/>
        </p:nvSpPr>
        <p:spPr>
          <a:xfrm rot="514870">
            <a:off x="1874385" y="3612580"/>
            <a:ext cx="1568256" cy="753644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7be2c5ebb8_0_6"/>
          <p:cNvSpPr txBox="1"/>
          <p:nvPr/>
        </p:nvSpPr>
        <p:spPr>
          <a:xfrm>
            <a:off x="4572000" y="4032475"/>
            <a:ext cx="4308900" cy="23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"/>
              <a:buChar char="●"/>
            </a:pPr>
            <a:r>
              <a:rPr lang="en-US" sz="2000">
                <a:latin typeface="EB Garamond"/>
                <a:ea typeface="EB Garamond"/>
                <a:cs typeface="EB Garamond"/>
                <a:sym typeface="EB Garamond"/>
              </a:rPr>
              <a:t>Densely packed vs. Sparsely spread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"/>
              <a:buChar char="●"/>
            </a:pPr>
            <a:r>
              <a:rPr lang="en-US" sz="2000">
                <a:latin typeface="EB Garamond"/>
                <a:ea typeface="EB Garamond"/>
                <a:cs typeface="EB Garamond"/>
                <a:sym typeface="EB Garamond"/>
              </a:rPr>
              <a:t>Franchise city moves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"/>
              <a:buChar char="●"/>
            </a:pPr>
            <a:r>
              <a:rPr lang="en-US" sz="2000">
                <a:latin typeface="EB Garamond"/>
                <a:ea typeface="EB Garamond"/>
                <a:cs typeface="EB Garamond"/>
                <a:sym typeface="EB Garamond"/>
              </a:rPr>
              <a:t>Added teams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"/>
              <a:buChar char="●"/>
            </a:pPr>
            <a:r>
              <a:rPr lang="en-US" sz="2000">
                <a:latin typeface="EB Garamond"/>
                <a:ea typeface="EB Garamond"/>
                <a:cs typeface="EB Garamond"/>
                <a:sym typeface="EB Garamond"/>
              </a:rPr>
              <a:t>Differing league rules and ages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"/>
              <a:buChar char="●"/>
            </a:pPr>
            <a:r>
              <a:rPr lang="en-US" sz="2000">
                <a:latin typeface="EB Garamond"/>
                <a:ea typeface="EB Garamond"/>
                <a:cs typeface="EB Garamond"/>
                <a:sym typeface="EB Garamond"/>
              </a:rPr>
              <a:t>Shortened seasons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"/>
              <a:buChar char="●"/>
            </a:pPr>
            <a:r>
              <a:rPr lang="en-US" sz="2000">
                <a:latin typeface="EB Garamond"/>
                <a:ea typeface="EB Garamond"/>
                <a:cs typeface="EB Garamond"/>
                <a:sym typeface="EB Garamond"/>
              </a:rPr>
              <a:t>Cancelled championships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 NPS powerpoint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2023-09-06T03:50:44Z</dcterms:created>
  <dc:creator>2023</dc:creator>
</cp:coreProperties>
</file>